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</p:sldIdLst>
  <p:sldSz cx="6858000" cy="8999538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7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112"/>
            <a:ext cx="6877353" cy="902176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155395"/>
            <a:ext cx="4370039" cy="2160390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315783"/>
            <a:ext cx="4370039" cy="143942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6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959"/>
            <a:ext cx="4760786" cy="4466437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6366"/>
            <a:ext cx="4760786" cy="206152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799959"/>
            <a:ext cx="4554137" cy="396646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766422"/>
            <a:ext cx="4064853" cy="49997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866366"/>
            <a:ext cx="4760786" cy="206152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037188"/>
            <a:ext cx="342989" cy="76738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787937"/>
            <a:ext cx="342989" cy="76738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255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35287"/>
            <a:ext cx="4760786" cy="3405941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41228"/>
            <a:ext cx="4760786" cy="198666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37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799959"/>
            <a:ext cx="4554137" cy="396646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266397"/>
            <a:ext cx="4760787" cy="6748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41228"/>
            <a:ext cx="4760786" cy="198666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037188"/>
            <a:ext cx="342989" cy="76738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787937"/>
            <a:ext cx="342989" cy="76738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595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799959"/>
            <a:ext cx="4756099" cy="396646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266397"/>
            <a:ext cx="4760787" cy="6748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41228"/>
            <a:ext cx="4760786" cy="198666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97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35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799960"/>
            <a:ext cx="734109" cy="689131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799960"/>
            <a:ext cx="3896270" cy="689131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33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9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44265"/>
            <a:ext cx="4760786" cy="239696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41228"/>
            <a:ext cx="4760786" cy="1129076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3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959"/>
            <a:ext cx="4760786" cy="173324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35273"/>
            <a:ext cx="2316082" cy="509261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35275"/>
            <a:ext cx="2316083" cy="509261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0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9959"/>
            <a:ext cx="4760785" cy="173324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35790"/>
            <a:ext cx="2318004" cy="756211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592003"/>
            <a:ext cx="2318004" cy="433588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35790"/>
            <a:ext cx="2318004" cy="756211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592003"/>
            <a:ext cx="2318004" cy="433588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8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99959"/>
            <a:ext cx="4760786" cy="173324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4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66571"/>
            <a:ext cx="2092637" cy="167769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75720"/>
            <a:ext cx="2539528" cy="725217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644261"/>
            <a:ext cx="2092637" cy="3391491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7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99677"/>
            <a:ext cx="4760786" cy="74371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799959"/>
            <a:ext cx="4760786" cy="504661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043389"/>
            <a:ext cx="4760786" cy="88450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3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112"/>
            <a:ext cx="6877354" cy="902176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9959"/>
            <a:ext cx="4760785" cy="1733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35275"/>
            <a:ext cx="4760786" cy="5092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7927892"/>
            <a:ext cx="51309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7927892"/>
            <a:ext cx="3467230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7927892"/>
            <a:ext cx="38447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arval@farval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" y="6989"/>
            <a:ext cx="6835057" cy="1438071"/>
          </a:xfrm>
          <a:prstGeom prst="rect">
            <a:avLst/>
          </a:prstGeom>
        </p:spPr>
      </p:pic>
      <p:pic>
        <p:nvPicPr>
          <p:cNvPr id="4" name="9 Imagen" descr="Logo_Farval_trazado_S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69315" y="312029"/>
            <a:ext cx="1588476" cy="769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2379711" y="1138885"/>
            <a:ext cx="3848390" cy="9200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793" dirty="0">
                <a:solidFill>
                  <a:schemeClr val="bg1"/>
                </a:solidFill>
              </a:rPr>
              <a:t>Asociación de Farmacéuticos Titulares de Oficina de Farmacia de Valencia.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0" y="1445060"/>
            <a:ext cx="1927107" cy="75452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96" b="1" i="1" u="sng" dirty="0">
                <a:solidFill>
                  <a:schemeClr val="bg1"/>
                </a:solidFill>
              </a:rPr>
              <a:t>DEFENSA DE NUESTROS INTERESES.</a:t>
            </a:r>
          </a:p>
          <a:p>
            <a:pPr algn="ctr"/>
            <a:endParaRPr lang="es-ES" sz="1196" u="sng" dirty="0">
              <a:solidFill>
                <a:schemeClr val="bg1"/>
              </a:solidFill>
            </a:endParaRPr>
          </a:p>
          <a:p>
            <a:pPr algn="ctr"/>
            <a:r>
              <a:rPr lang="es-ES" sz="1196" dirty="0">
                <a:solidFill>
                  <a:schemeClr val="bg1"/>
                </a:solidFill>
              </a:rPr>
              <a:t>.- Representación en el convenio colectivo laboral, misión que cumplimos en exclusiva. Solo FARVAL como parte integrante de la federación nacional de asociaciones de farmacéuticos realiza esta labor.</a:t>
            </a:r>
          </a:p>
          <a:p>
            <a:pPr algn="ctr"/>
            <a:endParaRPr lang="es-ES" sz="1196" dirty="0">
              <a:solidFill>
                <a:schemeClr val="bg1"/>
              </a:solidFill>
            </a:endParaRPr>
          </a:p>
          <a:p>
            <a:pPr algn="ctr"/>
            <a:r>
              <a:rPr lang="es-ES" sz="1196" b="1" i="1" u="sng" dirty="0">
                <a:solidFill>
                  <a:schemeClr val="bg1"/>
                </a:solidFill>
              </a:rPr>
              <a:t>REPRESENTACION EN ORGANIZACIONES EMPRESARIALES</a:t>
            </a:r>
            <a:endParaRPr lang="es-ES" sz="1196" u="sng" dirty="0">
              <a:solidFill>
                <a:schemeClr val="bg1"/>
              </a:solidFill>
            </a:endParaRPr>
          </a:p>
          <a:p>
            <a:pPr algn="ctr"/>
            <a:r>
              <a:rPr lang="es-ES" sz="1196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ES" sz="1196" i="1" dirty="0">
                <a:solidFill>
                  <a:schemeClr val="bg1"/>
                </a:solidFill>
              </a:rPr>
              <a:t>FEFE</a:t>
            </a:r>
            <a:endParaRPr lang="es-ES" sz="1196" dirty="0">
              <a:solidFill>
                <a:schemeClr val="bg1"/>
              </a:solidFill>
            </a:endParaRPr>
          </a:p>
          <a:p>
            <a:pPr algn="ctr"/>
            <a:r>
              <a:rPr lang="es-ES" sz="1196" i="1" dirty="0">
                <a:solidFill>
                  <a:schemeClr val="bg1"/>
                </a:solidFill>
              </a:rPr>
              <a:t>CEV</a:t>
            </a:r>
            <a:endParaRPr lang="es-ES" sz="1196" dirty="0">
              <a:solidFill>
                <a:schemeClr val="bg1"/>
              </a:solidFill>
            </a:endParaRPr>
          </a:p>
          <a:p>
            <a:pPr algn="ctr"/>
            <a:r>
              <a:rPr lang="es-ES" sz="1196" i="1" dirty="0">
                <a:solidFill>
                  <a:schemeClr val="bg1"/>
                </a:solidFill>
              </a:rPr>
              <a:t>CECOVAL</a:t>
            </a:r>
            <a:endParaRPr lang="es-ES" sz="1196" dirty="0">
              <a:solidFill>
                <a:schemeClr val="bg1"/>
              </a:solidFill>
            </a:endParaRPr>
          </a:p>
          <a:p>
            <a:pPr algn="ctr"/>
            <a:r>
              <a:rPr lang="es-ES" sz="1196" i="1" dirty="0">
                <a:solidFill>
                  <a:schemeClr val="bg1"/>
                </a:solidFill>
              </a:rPr>
              <a:t>CIERVAL</a:t>
            </a:r>
            <a:endParaRPr lang="es-ES" sz="1196" dirty="0">
              <a:solidFill>
                <a:schemeClr val="bg1"/>
              </a:solidFill>
            </a:endParaRPr>
          </a:p>
          <a:p>
            <a:pPr algn="ctr"/>
            <a:r>
              <a:rPr lang="es-ES" sz="1196" i="1" dirty="0">
                <a:solidFill>
                  <a:schemeClr val="bg1"/>
                </a:solidFill>
              </a:rPr>
              <a:t>CEOE</a:t>
            </a:r>
            <a:endParaRPr lang="es-ES" sz="1196" dirty="0">
              <a:solidFill>
                <a:schemeClr val="bg1"/>
              </a:solidFill>
            </a:endParaRPr>
          </a:p>
          <a:p>
            <a:pPr algn="ctr"/>
            <a:r>
              <a:rPr lang="es-ES" sz="1196" i="1" dirty="0">
                <a:solidFill>
                  <a:schemeClr val="bg1"/>
                </a:solidFill>
              </a:rPr>
              <a:t> </a:t>
            </a:r>
            <a:endParaRPr lang="es-ES" sz="1196" dirty="0">
              <a:solidFill>
                <a:schemeClr val="bg1"/>
              </a:solidFill>
            </a:endParaRPr>
          </a:p>
          <a:p>
            <a:pPr algn="ctr"/>
            <a:r>
              <a:rPr lang="es-ES" sz="1196" b="1" i="1" u="sng" dirty="0">
                <a:solidFill>
                  <a:schemeClr val="bg1"/>
                </a:solidFill>
              </a:rPr>
              <a:t>REPRESENTACIÓN EN </a:t>
            </a:r>
            <a:r>
              <a:rPr lang="es-ES" sz="1196" b="1" i="1" u="sng" dirty="0">
                <a:solidFill>
                  <a:schemeClr val="bg1"/>
                </a:solidFill>
              </a:rPr>
              <a:t>LOS DEPARTAMENTOS DE SALUD</a:t>
            </a:r>
            <a:endParaRPr lang="es-ES" sz="1196" u="sng" dirty="0">
              <a:solidFill>
                <a:schemeClr val="bg1"/>
              </a:solidFill>
            </a:endParaRPr>
          </a:p>
          <a:p>
            <a:pPr algn="ctr"/>
            <a:r>
              <a:rPr lang="es-ES" sz="1196" b="1" i="1" dirty="0">
                <a:solidFill>
                  <a:schemeClr val="bg1"/>
                </a:solidFill>
              </a:rPr>
              <a:t> </a:t>
            </a:r>
            <a:endParaRPr lang="es-ES" sz="1196" dirty="0">
              <a:solidFill>
                <a:schemeClr val="bg1"/>
              </a:solidFill>
            </a:endParaRPr>
          </a:p>
          <a:p>
            <a:pPr algn="ctr"/>
            <a:r>
              <a:rPr lang="es-ES" sz="1196" b="1" i="1" u="sng" dirty="0">
                <a:solidFill>
                  <a:schemeClr val="bg1"/>
                </a:solidFill>
              </a:rPr>
              <a:t>REPRESENTACIÓN FRENTE A </a:t>
            </a:r>
            <a:r>
              <a:rPr lang="es-ES" sz="1196" b="1" i="1" u="sng" dirty="0">
                <a:solidFill>
                  <a:schemeClr val="bg1"/>
                </a:solidFill>
              </a:rPr>
              <a:t>LAS ADMINISTRACIONES PÚBLICAS</a:t>
            </a:r>
          </a:p>
          <a:p>
            <a:pPr algn="ctr"/>
            <a:endParaRPr lang="es-ES" sz="1196" b="1" i="1" u="sng" dirty="0">
              <a:solidFill>
                <a:schemeClr val="bg1"/>
              </a:solidFill>
            </a:endParaRPr>
          </a:p>
          <a:p>
            <a:pPr algn="ctr"/>
            <a:r>
              <a:rPr lang="es-ES" sz="1196" b="1" i="1" u="sng" dirty="0">
                <a:solidFill>
                  <a:schemeClr val="bg1"/>
                </a:solidFill>
              </a:rPr>
              <a:t>REPRESENTACIÓN FRENTE A OTRAS ENTIDADES PÚBLICAS O PRIVADAS</a:t>
            </a:r>
          </a:p>
          <a:p>
            <a:pPr algn="ctr"/>
            <a:endParaRPr lang="es-ES" sz="1196" b="1" i="1" u="sng" dirty="0">
              <a:solidFill>
                <a:schemeClr val="bg1"/>
              </a:solidFill>
            </a:endParaRPr>
          </a:p>
          <a:p>
            <a:pPr algn="ctr"/>
            <a:endParaRPr lang="es-ES" sz="1196" u="sng" dirty="0">
              <a:solidFill>
                <a:schemeClr val="bg1"/>
              </a:solidFill>
            </a:endParaRPr>
          </a:p>
          <a:p>
            <a:endParaRPr lang="es-ES" sz="1793" dirty="0"/>
          </a:p>
        </p:txBody>
      </p:sp>
      <p:sp>
        <p:nvSpPr>
          <p:cNvPr id="14" name="Rectángulo 13"/>
          <p:cNvSpPr/>
          <p:nvPr/>
        </p:nvSpPr>
        <p:spPr>
          <a:xfrm>
            <a:off x="2291680" y="2033759"/>
            <a:ext cx="3417529" cy="1564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s-ES" sz="1196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ES" sz="1196" dirty="0">
                <a:latin typeface="Calibri" panose="020F0502020204030204" pitchFamily="34" charset="0"/>
                <a:ea typeface="Times New Roman" panose="02020603050405020304" pitchFamily="18" charset="0"/>
              </a:rPr>
              <a:t>Nuevos socios podrán disfrutar del 50% de descuento durante el primer año.</a:t>
            </a:r>
          </a:p>
          <a:p>
            <a:pPr algn="ctr"/>
            <a:endParaRPr lang="es-ES" sz="1196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s-ES" sz="1196" dirty="0">
                <a:latin typeface="Calibri" panose="020F0502020204030204" pitchFamily="34" charset="0"/>
                <a:ea typeface="Times New Roman" panose="02020603050405020304" pitchFamily="18" charset="0"/>
              </a:rPr>
              <a:t>Si eres asociado y nos presentas a un nuevo socio, ambos podréis disfrutar de un 50% de descuento durante el primer año.</a:t>
            </a:r>
            <a:endParaRPr lang="es-ES" sz="1196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1196" dirty="0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ES" sz="1196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992271" y="3541214"/>
            <a:ext cx="2623269" cy="2230887"/>
          </a:xfrm>
          <a:prstGeom prst="ellipse">
            <a:avLst/>
          </a:prstGeom>
          <a:solidFill>
            <a:srgbClr val="07A1D7"/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vert="horz" wrap="square" lIns="9114" tIns="9114" rIns="9114" bIns="9114" numCol="1" anchor="ctr" anchorCtr="0" compatLnSpc="1">
            <a:prstTxWarp prst="textNoShape">
              <a:avLst/>
            </a:prstTxWarp>
          </a:bodyPr>
          <a:lstStyle/>
          <a:p>
            <a:pPr algn="ctr" defTabSz="911290" eaLnBrk="0" fontAlgn="base" hangingPunct="0">
              <a:spcBef>
                <a:spcPct val="0"/>
              </a:spcBef>
              <a:spcAft>
                <a:spcPts val="797"/>
              </a:spcAft>
            </a:pPr>
            <a:r>
              <a:rPr lang="es-ES" altLang="es-ES" sz="1395" i="1" dirty="0">
                <a:solidFill>
                  <a:schemeClr val="bg1"/>
                </a:solidFill>
                <a:latin typeface="Calibri" panose="020F0502020204030204" pitchFamily="34" charset="0"/>
              </a:rPr>
              <a:t>DATOS DE CONTACTO Y SUSCRIPCIÓN:</a:t>
            </a:r>
          </a:p>
          <a:p>
            <a:pPr algn="ctr" defTabSz="911290" eaLnBrk="0" fontAlgn="base" hangingPunct="0">
              <a:spcBef>
                <a:spcPct val="0"/>
              </a:spcBef>
              <a:spcAft>
                <a:spcPts val="797"/>
              </a:spcAft>
            </a:pPr>
            <a:r>
              <a:rPr lang="es-ES" altLang="es-ES" sz="1395" i="1" dirty="0">
                <a:solidFill>
                  <a:schemeClr val="bg1"/>
                </a:solidFill>
                <a:latin typeface="Calibri" panose="020F0502020204030204" pitchFamily="34" charset="0"/>
              </a:rPr>
              <a:t>96 3935510/639 261 564</a:t>
            </a:r>
            <a:endParaRPr lang="es-ES" altLang="es-ES" sz="1395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defTabSz="911290" eaLnBrk="0" fontAlgn="base" hangingPunct="0">
              <a:spcBef>
                <a:spcPct val="0"/>
              </a:spcBef>
              <a:spcAft>
                <a:spcPts val="797"/>
              </a:spcAft>
            </a:pPr>
            <a:r>
              <a:rPr lang="es-ES" altLang="es-ES" sz="1395" i="1" dirty="0">
                <a:solidFill>
                  <a:schemeClr val="bg1"/>
                </a:solidFill>
                <a:latin typeface="Calibri" panose="020F0502020204030204" pitchFamily="34" charset="0"/>
                <a:hlinkClick r:id="rId4"/>
              </a:rPr>
              <a:t>farval@farval.org</a:t>
            </a:r>
            <a:endParaRPr lang="es-ES" altLang="es-ES" sz="1395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defTabSz="911290" eaLnBrk="0" fontAlgn="base" hangingPunct="0">
              <a:spcBef>
                <a:spcPct val="0"/>
              </a:spcBef>
              <a:spcAft>
                <a:spcPts val="797"/>
              </a:spcAft>
            </a:pPr>
            <a:r>
              <a:rPr lang="es-ES" altLang="es-ES" sz="1395" i="1" dirty="0">
                <a:solidFill>
                  <a:schemeClr val="bg1"/>
                </a:solidFill>
                <a:latin typeface="Calibri" panose="020F0502020204030204" pitchFamily="34" charset="0"/>
              </a:rPr>
              <a:t>www.farval.org</a:t>
            </a:r>
            <a:endParaRPr lang="es-ES" altLang="es-ES" sz="1793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96430" y="5933572"/>
            <a:ext cx="4214952" cy="2163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97" b="1" i="1" u="sng" dirty="0"/>
              <a:t>VENTAJAS Y DESCUENTOS SOLO PARA ASOCIADOS A FARVAL</a:t>
            </a:r>
            <a:endParaRPr lang="es-ES" sz="897" dirty="0"/>
          </a:p>
          <a:p>
            <a:r>
              <a:rPr lang="es-ES" sz="897" dirty="0"/>
              <a:t> </a:t>
            </a:r>
          </a:p>
          <a:p>
            <a:r>
              <a:rPr lang="es-ES" sz="897" dirty="0"/>
              <a:t>Por ser asociado a FARVAL podrás disfrutar de servicios gratuitos, descuentos y ventajas en la contratación con nuestros colaboradores.</a:t>
            </a:r>
          </a:p>
          <a:p>
            <a:endParaRPr lang="es-ES" sz="897" dirty="0"/>
          </a:p>
          <a:p>
            <a:r>
              <a:rPr lang="es-ES" sz="897" dirty="0"/>
              <a:t>Los ámbitos que cubren nuestros convenios de colaboración son:</a:t>
            </a:r>
          </a:p>
          <a:p>
            <a:endParaRPr lang="es-ES" sz="897" dirty="0"/>
          </a:p>
          <a:p>
            <a:r>
              <a:rPr lang="es-ES" sz="897" dirty="0"/>
              <a:t>.- Servicios Bancarios</a:t>
            </a:r>
          </a:p>
          <a:p>
            <a:r>
              <a:rPr lang="es-ES" sz="897" dirty="0"/>
              <a:t>.- Servicios de Seguros</a:t>
            </a:r>
          </a:p>
          <a:p>
            <a:r>
              <a:rPr lang="es-ES" sz="897" dirty="0"/>
              <a:t>.- Servicios de Formación</a:t>
            </a:r>
          </a:p>
          <a:p>
            <a:r>
              <a:rPr lang="es-ES" sz="897" dirty="0"/>
              <a:t>.- Servicios de Consultoría, Gestión y Recursos Humanos</a:t>
            </a:r>
          </a:p>
          <a:p>
            <a:r>
              <a:rPr lang="es-ES" sz="897" dirty="0"/>
              <a:t>.- Hardware y mobiliarios para la Oficina de Farmacia</a:t>
            </a:r>
          </a:p>
          <a:p>
            <a:r>
              <a:rPr lang="es-ES" sz="897" dirty="0"/>
              <a:t>.- Proyectos de Cooperación</a:t>
            </a:r>
            <a:endParaRPr lang="es-ES" sz="897" dirty="0"/>
          </a:p>
          <a:p>
            <a:r>
              <a:rPr lang="es-ES" sz="897" b="1" dirty="0"/>
              <a:t> </a:t>
            </a:r>
            <a:endParaRPr lang="es-ES" sz="897" dirty="0"/>
          </a:p>
          <a:p>
            <a:r>
              <a:rPr lang="es-ES" sz="897" dirty="0"/>
              <a:t> 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196430" y="8142158"/>
            <a:ext cx="4433294" cy="6458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Calibri" panose="020F0502020204030204" pitchFamily="34" charset="0"/>
                <a:ea typeface="Times New Roman" panose="02020603050405020304" pitchFamily="18" charset="0"/>
              </a:rPr>
              <a:t>Nuestro objetivo es que el 100% de las farmacias de Valencia estemos asociadas y que la voz de los Responsables de las Oficinas de Farmacia sea solo una.</a:t>
            </a:r>
          </a:p>
          <a:p>
            <a:endParaRPr lang="es-ES" sz="900" b="1" dirty="0">
              <a:latin typeface="Calibri" panose="020F0502020204030204" pitchFamily="34" charset="0"/>
            </a:endParaRPr>
          </a:p>
          <a:p>
            <a:endParaRPr lang="es-ES" sz="897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160664" y="8465099"/>
            <a:ext cx="1917613" cy="36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94" dirty="0"/>
              <a:t>www.farval.org</a:t>
            </a:r>
          </a:p>
        </p:txBody>
      </p:sp>
    </p:spTree>
    <p:extLst>
      <p:ext uri="{BB962C8B-B14F-4D97-AF65-F5344CB8AC3E}">
        <p14:creationId xmlns:p14="http://schemas.microsoft.com/office/powerpoint/2010/main" val="29519156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</TotalTime>
  <Words>147</Words>
  <Application>Microsoft Office PowerPoint</Application>
  <PresentationFormat>Personalizado</PresentationFormat>
  <Paragraphs>44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Trebuchet MS</vt:lpstr>
      <vt:lpstr>Wingdings 3</vt:lpstr>
      <vt:lpstr>Faceta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18</cp:revision>
  <dcterms:created xsi:type="dcterms:W3CDTF">2018-06-07T14:26:20Z</dcterms:created>
  <dcterms:modified xsi:type="dcterms:W3CDTF">2019-07-15T12:22:56Z</dcterms:modified>
</cp:coreProperties>
</file>